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50" autoAdjust="0"/>
  </p:normalViewPr>
  <p:slideViewPr>
    <p:cSldViewPr>
      <p:cViewPr varScale="1">
        <p:scale>
          <a:sx n="103" d="100"/>
          <a:sy n="103" d="100"/>
        </p:scale>
        <p:origin x="-2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D67816-C5C8-4C13-BF40-ED6684020BF8}" type="datetimeFigureOut">
              <a:rPr lang="en-US" smtClean="0"/>
              <a:t>5/12/2016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6758C7-FDFF-4210-8FAD-DEB6961A6C62}" type="slidenum">
              <a:rPr lang="en-US" smtClean="0"/>
              <a:t>‹#›</a:t>
            </a:fld>
            <a:endParaRPr lang="en-US"/>
          </a:p>
        </p:txBody>
      </p:sp>
    </p:spTree>
    <p:extLst>
      <p:ext uri="{BB962C8B-B14F-4D97-AF65-F5344CB8AC3E}">
        <p14:creationId xmlns:p14="http://schemas.microsoft.com/office/powerpoint/2010/main" val="889480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9BEA3AEC-CAF7-41CC-A557-1D7990D9C86C}" type="datetime1">
              <a:rPr lang="en-US" smtClean="0"/>
              <a:t>5/12/2016</a:t>
            </a:fld>
            <a:endParaRPr lang="en-US"/>
          </a:p>
        </p:txBody>
      </p:sp>
      <p:sp>
        <p:nvSpPr>
          <p:cNvPr id="5" name="Footer Placeholder 4"/>
          <p:cNvSpPr>
            <a:spLocks noGrp="1"/>
          </p:cNvSpPr>
          <p:nvPr>
            <p:ph type="ftr" sz="quarter" idx="11"/>
          </p:nvPr>
        </p:nvSpPr>
        <p:spPr>
          <a:xfrm>
            <a:off x="1447800" y="6356350"/>
            <a:ext cx="6248400" cy="365125"/>
          </a:xfrm>
        </p:spPr>
        <p:txBody>
          <a:bodyPr/>
          <a:lstStyle>
            <a:lvl1pPr>
              <a:defRPr>
                <a:solidFill>
                  <a:schemeClr val="tx1"/>
                </a:solidFill>
              </a:defRPr>
            </a:lvl1pPr>
          </a:lstStyle>
          <a:p>
            <a:r>
              <a:rPr lang="en-US" dirty="0" smtClean="0"/>
              <a:t>From Chemosensory Transduction: The Detection of Odors, Tastes, and Other </a:t>
            </a:r>
            <a:r>
              <a:rPr lang="en-US" dirty="0" err="1" smtClean="0"/>
              <a:t>Chemostimuli</a:t>
            </a:r>
            <a:r>
              <a:rPr lang="en-US" dirty="0" smtClean="0"/>
              <a:t> , Copyright © 2016 Elsevier Inc. All rights reserved.</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16AC742-6368-45CA-BF68-89A4CBB5E3AF}" type="slidenum">
              <a:rPr lang="en-US" smtClean="0"/>
              <a:pPr/>
              <a:t>‹#›</a:t>
            </a:fld>
            <a:endParaRPr lang="en-US" dirty="0"/>
          </a:p>
        </p:txBody>
      </p:sp>
    </p:spTree>
    <p:extLst>
      <p:ext uri="{BB962C8B-B14F-4D97-AF65-F5344CB8AC3E}">
        <p14:creationId xmlns:p14="http://schemas.microsoft.com/office/powerpoint/2010/main" val="462997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6A6A3E-23DB-4026-B59A-66A624A9F933}"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019293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3B0F90-80DB-42D6-8163-97623F4CD404}"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442790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643E0-3B7A-496A-B60C-F710A6DA68C0}" type="datetime1">
              <a:rPr lang="en-US" smtClean="0"/>
              <a:t>5/12/2016</a:t>
            </a:fld>
            <a:endParaRPr lang="en-US"/>
          </a:p>
        </p:txBody>
      </p:sp>
      <p:sp>
        <p:nvSpPr>
          <p:cNvPr id="5" name="Footer Placeholder 4"/>
          <p:cNvSpPr>
            <a:spLocks noGrp="1"/>
          </p:cNvSpPr>
          <p:nvPr>
            <p:ph type="ftr" sz="quarter" idx="11"/>
          </p:nvPr>
        </p:nvSpPr>
        <p:spPr/>
        <p:txBody>
          <a:bodyPr/>
          <a:lstStyle/>
          <a:p>
            <a:r>
              <a:rPr lang="en-US" dirty="0" smtClean="0"/>
              <a:t>From Chemosensory Transduction: The Detection of Odors, Tastes, and Other </a:t>
            </a:r>
            <a:r>
              <a:rPr lang="en-US" dirty="0" err="1" smtClean="0"/>
              <a:t>Chemostimuli</a:t>
            </a:r>
            <a:r>
              <a:rPr lang="en-US" dirty="0" smtClean="0"/>
              <a:t>, Copyright © 2016 Elsevier Inc. All rights reserved.</a:t>
            </a:r>
            <a:endParaRPr lang="en-US" dirty="0"/>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1889515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D213FC-D8CE-4AF5-A6C2-3E28AF438FB1}"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793160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896984-F554-4C3C-A505-347D49DB27B5}"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866279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A8C5FD-F87C-4A1F-9CB3-E3318126A460}" type="datetime1">
              <a:rPr lang="en-US" smtClean="0"/>
              <a:t>5/12/2016</a:t>
            </a:fld>
            <a:endParaRPr lang="en-US"/>
          </a:p>
        </p:txBody>
      </p:sp>
      <p:sp>
        <p:nvSpPr>
          <p:cNvPr id="8" name="Footer Placeholder 7"/>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9" name="Slide Number Placeholder 8"/>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688757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3CA140-4EF5-4B0B-AAE4-AF0CE05A1A56}" type="datetime1">
              <a:rPr lang="en-US" smtClean="0"/>
              <a:t>5/12/2016</a:t>
            </a:fld>
            <a:endParaRPr lang="en-US"/>
          </a:p>
        </p:txBody>
      </p:sp>
      <p:sp>
        <p:nvSpPr>
          <p:cNvPr id="4" name="Footer Placeholder 3"/>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5" name="Slide Number Placeholder 4"/>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302020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180DB4-565E-497D-B321-DFE542FAB47E}" type="datetime1">
              <a:rPr lang="en-US" smtClean="0"/>
              <a:t>5/12/2016</a:t>
            </a:fld>
            <a:endParaRPr lang="en-US"/>
          </a:p>
        </p:txBody>
      </p:sp>
      <p:sp>
        <p:nvSpPr>
          <p:cNvPr id="3" name="Footer Placeholder 2"/>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4" name="Slide Number Placeholder 3"/>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526551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3D861-94A8-4776-8B3A-C71C02216574}"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256534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9D6A4A-0CA4-4E3E-9A9B-5139FCECE1CC}"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122743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E6AA0-AC46-4ADA-B1EC-AAE253B82D30}" type="datetime1">
              <a:rPr lang="en-US" smtClean="0"/>
              <a:t>5/12/2016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6AC742-6368-45CA-BF68-89A4CBB5E3AF}" type="slidenum">
              <a:rPr lang="en-US" smtClean="0"/>
              <a:t>‹#›</a:t>
            </a:fld>
            <a:endParaRPr lang="en-US"/>
          </a:p>
        </p:txBody>
      </p:sp>
    </p:spTree>
    <p:extLst>
      <p:ext uri="{BB962C8B-B14F-4D97-AF65-F5344CB8AC3E}">
        <p14:creationId xmlns:p14="http://schemas.microsoft.com/office/powerpoint/2010/main" val="1973194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11375"/>
            <a:ext cx="7772400" cy="1470025"/>
          </a:xfrm>
        </p:spPr>
        <p:txBody>
          <a:bodyPr/>
          <a:lstStyle/>
          <a:p>
            <a:r>
              <a:rPr lang="en-US" dirty="0" smtClean="0"/>
              <a:t>Chapter </a:t>
            </a:r>
            <a:r>
              <a:rPr lang="en-US" dirty="0" smtClean="0"/>
              <a:t>34</a:t>
            </a:r>
            <a:endParaRPr lang="en-US" dirty="0"/>
          </a:p>
        </p:txBody>
      </p:sp>
    </p:spTree>
    <p:extLst>
      <p:ext uri="{BB962C8B-B14F-4D97-AF65-F5344CB8AC3E}">
        <p14:creationId xmlns:p14="http://schemas.microsoft.com/office/powerpoint/2010/main" val="1186407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525869"/>
            <a:ext cx="8686800" cy="646331"/>
          </a:xfrm>
          <a:prstGeom prst="rect">
            <a:avLst/>
          </a:prstGeom>
        </p:spPr>
        <p:txBody>
          <a:bodyPr wrap="square">
            <a:spAutoFit/>
          </a:bodyPr>
          <a:lstStyle/>
          <a:p>
            <a:r>
              <a:rPr lang="en-US" sz="1200" b="1" dirty="0"/>
              <a:t>Figure 1 </a:t>
            </a:r>
            <a:r>
              <a:rPr lang="en-US" sz="1200" dirty="0"/>
              <a:t>Mean salivary cortisol levels immediately after waking and at 10, 20, 30, and 60 min after waking in elderly volunteers who delayed (green line) and did not delay (red line) saliva sampling after waking in the morning. Error bars are standard errors of the mean.</a:t>
            </a:r>
          </a:p>
          <a:p>
            <a:r>
              <a:rPr lang="en-US" sz="1200" dirty="0"/>
              <a:t>From Wright and Steptoe.</a:t>
            </a:r>
            <a:r>
              <a:rPr lang="en-US" sz="1200" baseline="30000" dirty="0"/>
              <a:t>11</a:t>
            </a:r>
            <a:endParaRPr lang="en-US" sz="1200" dirty="0"/>
          </a:p>
        </p:txBody>
      </p:sp>
      <p:sp>
        <p:nvSpPr>
          <p:cNvPr id="5" name="Footer Placeholder 4"/>
          <p:cNvSpPr>
            <a:spLocks noGrp="1"/>
          </p:cNvSpPr>
          <p:nvPr>
            <p:ph type="ftr" sz="quarter" idx="11"/>
          </p:nvPr>
        </p:nvSpPr>
        <p:spPr>
          <a:xfrm>
            <a:off x="1295400" y="6324600"/>
            <a:ext cx="6553200" cy="365125"/>
          </a:xfrm>
        </p:spPr>
        <p:txBody>
          <a:bodyPr/>
          <a:lstStyle/>
          <a:p>
            <a:r>
              <a:rPr lang="en-US" sz="1000" dirty="0">
                <a:solidFill>
                  <a:schemeClr val="tx1"/>
                </a:solidFill>
              </a:rPr>
              <a:t>From Stress:  Concepts, Cognition, Emotion, and </a:t>
            </a:r>
            <a:r>
              <a:rPr lang="en-US" sz="1000" dirty="0" smtClean="0">
                <a:solidFill>
                  <a:schemeClr val="tx1"/>
                </a:solidFill>
              </a:rPr>
              <a:t>Behavior</a:t>
            </a:r>
            <a:r>
              <a:rPr lang="en-US" sz="1000" i="1" dirty="0">
                <a:solidFill>
                  <a:schemeClr val="tx1"/>
                </a:solidFill>
              </a:rPr>
              <a:t>,</a:t>
            </a:r>
          </a:p>
          <a:p>
            <a:r>
              <a:rPr lang="en-US" sz="1000" dirty="0" smtClean="0">
                <a:solidFill>
                  <a:schemeClr val="tx1"/>
                </a:solidFill>
              </a:rPr>
              <a:t>Copyright </a:t>
            </a:r>
            <a:r>
              <a:rPr lang="en-US" sz="1000" dirty="0">
                <a:solidFill>
                  <a:schemeClr val="tx1"/>
                </a:solidFill>
              </a:rPr>
              <a:t>©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2</a:t>
            </a:fld>
            <a:endParaRPr lang="en-US" dirty="0"/>
          </a:p>
        </p:txBody>
      </p:sp>
      <p:pic>
        <p:nvPicPr>
          <p:cNvPr id="1026" name="Picture 2" descr="W:\Projects\Active\Thapasya\2016\S&amp;T\Companion\Fink_COMP_SITE\JPG\Chapter34\f34-01-97801280095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8080" y="1066800"/>
            <a:ext cx="64143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9742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602069"/>
            <a:ext cx="8686800" cy="646331"/>
          </a:xfrm>
          <a:prstGeom prst="rect">
            <a:avLst/>
          </a:prstGeom>
        </p:spPr>
        <p:txBody>
          <a:bodyPr wrap="square">
            <a:spAutoFit/>
          </a:bodyPr>
          <a:lstStyle/>
          <a:p>
            <a:r>
              <a:rPr lang="en-US" sz="1200" b="1" dirty="0"/>
              <a:t>Figure </a:t>
            </a:r>
            <a:r>
              <a:rPr lang="en-US" sz="1200" b="1" dirty="0" smtClean="0"/>
              <a:t>2 </a:t>
            </a:r>
            <a:r>
              <a:rPr lang="en-US" sz="1200" dirty="0"/>
              <a:t>Mean salivary cortisol levels on waking, waking + 30 min, waking + 2.5 h, waking + 8 h, waking + 12 h, and bedtime for early shifts (blue line), late shifts (yellow line), and rest days (red line).</a:t>
            </a:r>
          </a:p>
          <a:p>
            <a:r>
              <a:rPr lang="en-US" sz="1200" dirty="0"/>
              <a:t>From </a:t>
            </a:r>
            <a:r>
              <a:rPr lang="en-US" sz="1200" dirty="0" err="1"/>
              <a:t>Bostock</a:t>
            </a:r>
            <a:r>
              <a:rPr lang="en-US" sz="1200" dirty="0"/>
              <a:t> and Steptoe.</a:t>
            </a:r>
            <a:r>
              <a:rPr lang="en-US" sz="1200" baseline="30000" dirty="0"/>
              <a:t>16</a:t>
            </a:r>
            <a:endParaRPr lang="en-US" sz="1200" dirty="0"/>
          </a:p>
        </p:txBody>
      </p:sp>
      <p:sp>
        <p:nvSpPr>
          <p:cNvPr id="5" name="Footer Placeholder 4"/>
          <p:cNvSpPr>
            <a:spLocks noGrp="1"/>
          </p:cNvSpPr>
          <p:nvPr>
            <p:ph type="ftr" sz="quarter" idx="11"/>
          </p:nvPr>
        </p:nvSpPr>
        <p:spPr>
          <a:xfrm>
            <a:off x="1295400" y="6324600"/>
            <a:ext cx="6553200" cy="365125"/>
          </a:xfrm>
        </p:spPr>
        <p:txBody>
          <a:bodyPr/>
          <a:lstStyle/>
          <a:p>
            <a:r>
              <a:rPr lang="en-US" sz="1000" dirty="0">
                <a:solidFill>
                  <a:schemeClr val="tx1"/>
                </a:solidFill>
              </a:rPr>
              <a:t>From Stress:  Concepts, Cognition, Emotion, and </a:t>
            </a:r>
            <a:r>
              <a:rPr lang="en-US" sz="1000" dirty="0" smtClean="0">
                <a:solidFill>
                  <a:schemeClr val="tx1"/>
                </a:solidFill>
              </a:rPr>
              <a:t>Behavior</a:t>
            </a:r>
            <a:r>
              <a:rPr lang="en-US" sz="1000" i="1" dirty="0">
                <a:solidFill>
                  <a:schemeClr val="tx1"/>
                </a:solidFill>
              </a:rPr>
              <a:t>,</a:t>
            </a:r>
          </a:p>
          <a:p>
            <a:r>
              <a:rPr lang="en-US" sz="1000" dirty="0" smtClean="0">
                <a:solidFill>
                  <a:schemeClr val="tx1"/>
                </a:solidFill>
              </a:rPr>
              <a:t>Copyright </a:t>
            </a:r>
            <a:r>
              <a:rPr lang="en-US" sz="1000" dirty="0">
                <a:solidFill>
                  <a:schemeClr val="tx1"/>
                </a:solidFill>
              </a:rPr>
              <a:t>©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3</a:t>
            </a:fld>
            <a:endParaRPr lang="en-US" dirty="0"/>
          </a:p>
        </p:txBody>
      </p:sp>
      <p:pic>
        <p:nvPicPr>
          <p:cNvPr id="2" name="Picture 2" descr="W:\Projects\Active\Thapasya\2016\S&amp;T\Companion\Fink_COMP_SITE\JPG\Chapter34\f34-02-97801280095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1447800"/>
            <a:ext cx="5819776" cy="3148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9364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449669"/>
            <a:ext cx="8686800" cy="646331"/>
          </a:xfrm>
          <a:prstGeom prst="rect">
            <a:avLst/>
          </a:prstGeom>
        </p:spPr>
        <p:txBody>
          <a:bodyPr wrap="square">
            <a:spAutoFit/>
          </a:bodyPr>
          <a:lstStyle/>
          <a:p>
            <a:r>
              <a:rPr lang="en-US" sz="1200" b="1" dirty="0"/>
              <a:t>Figure </a:t>
            </a:r>
            <a:r>
              <a:rPr lang="en-US" sz="1200" b="1" dirty="0" smtClean="0"/>
              <a:t>3 </a:t>
            </a:r>
            <a:r>
              <a:rPr lang="en-US" sz="1200" dirty="0"/>
              <a:t>Mean salivary cortisol on waking (wake) and 30 min later (+ 30) on a work day and weekend day in men (black lines) and women (blue lines). Error bars are standard errors of the mean.</a:t>
            </a:r>
          </a:p>
          <a:p>
            <a:r>
              <a:rPr lang="nl-NL" sz="1200" dirty="0"/>
              <a:t>From Kunz-Ebrecht et al.</a:t>
            </a:r>
            <a:r>
              <a:rPr lang="nl-NL" sz="1200" baseline="30000" dirty="0"/>
              <a:t>21</a:t>
            </a:r>
            <a:endParaRPr lang="en-US" sz="1200" dirty="0"/>
          </a:p>
        </p:txBody>
      </p:sp>
      <p:sp>
        <p:nvSpPr>
          <p:cNvPr id="5" name="Footer Placeholder 4"/>
          <p:cNvSpPr>
            <a:spLocks noGrp="1"/>
          </p:cNvSpPr>
          <p:nvPr>
            <p:ph type="ftr" sz="quarter" idx="11"/>
          </p:nvPr>
        </p:nvSpPr>
        <p:spPr>
          <a:xfrm>
            <a:off x="1295400" y="6324600"/>
            <a:ext cx="6553200" cy="365125"/>
          </a:xfrm>
        </p:spPr>
        <p:txBody>
          <a:bodyPr/>
          <a:lstStyle/>
          <a:p>
            <a:r>
              <a:rPr lang="en-US" sz="1000" dirty="0">
                <a:solidFill>
                  <a:schemeClr val="tx1"/>
                </a:solidFill>
              </a:rPr>
              <a:t>From Stress:  Concepts, Cognition, Emotion, and </a:t>
            </a:r>
            <a:r>
              <a:rPr lang="en-US" sz="1000" dirty="0" smtClean="0">
                <a:solidFill>
                  <a:schemeClr val="tx1"/>
                </a:solidFill>
              </a:rPr>
              <a:t>Behavior</a:t>
            </a:r>
            <a:r>
              <a:rPr lang="en-US" sz="1000" i="1" dirty="0">
                <a:solidFill>
                  <a:schemeClr val="tx1"/>
                </a:solidFill>
              </a:rPr>
              <a:t>,</a:t>
            </a:r>
          </a:p>
          <a:p>
            <a:r>
              <a:rPr lang="en-US" sz="1000" dirty="0" smtClean="0">
                <a:solidFill>
                  <a:schemeClr val="tx1"/>
                </a:solidFill>
              </a:rPr>
              <a:t>Copyright </a:t>
            </a:r>
            <a:r>
              <a:rPr lang="en-US" sz="1000" dirty="0">
                <a:solidFill>
                  <a:schemeClr val="tx1"/>
                </a:solidFill>
              </a:rPr>
              <a:t>©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4</a:t>
            </a:fld>
            <a:endParaRPr lang="en-US" dirty="0"/>
          </a:p>
        </p:txBody>
      </p:sp>
      <p:pic>
        <p:nvPicPr>
          <p:cNvPr id="3074" name="Picture 2" descr="W:\Projects\Active\Thapasya\2016\S&amp;T\Companion\Fink_COMP_SITE\JPG\Chapter34\f34-03-97801280095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1576" y="733695"/>
            <a:ext cx="5610224" cy="3978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6823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74</Words>
  <Application>Microsoft Office PowerPoint</Application>
  <PresentationFormat>On-screen Show (4:3)</PresentationFormat>
  <Paragraphs>16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Chapter 34</vt:lpstr>
      <vt:lpstr>PowerPoint Presentation</vt:lpstr>
      <vt:lpstr>PowerPoint Presentation</vt:lpstr>
      <vt:lpstr>PowerPoint Presentation</vt:lpstr>
    </vt:vector>
  </TitlesOfParts>
  <Company>Reed Elsevier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01</dc:title>
  <dc:creator>Reed Elsevier</dc:creator>
  <cp:lastModifiedBy>Reed Elsevier</cp:lastModifiedBy>
  <cp:revision>31</cp:revision>
  <dcterms:created xsi:type="dcterms:W3CDTF">2016-04-01T05:53:55Z</dcterms:created>
  <dcterms:modified xsi:type="dcterms:W3CDTF">2016-05-12T11:13:59Z</dcterms:modified>
</cp:coreProperties>
</file>